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Nuni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-italic.fntdata"/><Relationship Id="rId25" Type="http://schemas.openxmlformats.org/officeDocument/2006/relationships/font" Target="fonts/Nunito-bold.fntdata"/><Relationship Id="rId27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4045b49d9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314045b49d9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14045b49d9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4045b49d9_0_4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14045b49d9_0_4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14045b49d9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314045b49d9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14045b49d9_0_4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14045b49d9_0_4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14045b49d9_0_5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14045b49d9_0_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14045b49d9_0_5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314045b49d9_0_5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14045b49d9_0_5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314045b49d9_0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14045b49d9_0_5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14045b49d9_0_5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4045b49d9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314045b49d9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14045b49d9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14045b49d9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4045b49d9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14045b49d9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4045b49d9_0_3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14045b49d9_0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14045b49d9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14045b49d9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14045b49d9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14045b49d9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4045b49d9_0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14045b49d9_0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4045b49d9_0_4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14045b49d9_0_4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14045b49d9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14045b49d9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12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4" name="Google Shape;114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2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8" name="Google Shape;118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12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0" name="Google Shape;13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1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7" name="Google Shape;147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6" name="Google Shape;166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8" name="Google Shape;168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7" name="Google Shape;17;p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1" name="Google Shape;21;p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5" name="Google Shape;25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9" name="Google Shape;29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3" name="Google Shape;33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4" name="Google Shape;184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92" name="Google Shape;19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2" name="Google Shape;42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6" name="Google Shape;46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3" name="Google Shape;63;p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" name="Google Shape;82;p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3" name="Google Shape;83;p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9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8" name="Google Shape;88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2" name="Google Shape;92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34" name="Google Shape;13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gif"/><Relationship Id="rId5" Type="http://schemas.openxmlformats.org/officeDocument/2006/relationships/hyperlink" Target="https://nju-3dv.github.io/projects/Relightable3DGaussian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/>
          <p:nvPr/>
        </p:nvSpPr>
        <p:spPr>
          <a:xfrm>
            <a:off x="7206791" y="-65399"/>
            <a:ext cx="1937400" cy="52743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404446" y="2916766"/>
            <a:ext cx="60756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</a:rPr>
              <a:t>Lightning Talk: Prototyping</a:t>
            </a:r>
            <a:endParaRPr b="1" sz="36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7309852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lang="en" sz="900">
                <a:solidFill>
                  <a:srgbClr val="C90F2D"/>
                </a:solidFill>
              </a:rPr>
              <a:t>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lang="en" sz="900">
                <a:solidFill>
                  <a:srgbClr val="C90F2D"/>
                </a:solidFill>
              </a:rPr>
              <a:t>11/12/24</a:t>
            </a:r>
            <a:endParaRPr sz="1100"/>
          </a:p>
        </p:txBody>
      </p:sp>
      <p:sp>
        <p:nvSpPr>
          <p:cNvPr id="215" name="Google Shape;215;p27"/>
          <p:cNvSpPr txBox="1"/>
          <p:nvPr/>
        </p:nvSpPr>
        <p:spPr>
          <a:xfrm>
            <a:off x="404446" y="3512838"/>
            <a:ext cx="6075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BBA69"/>
                </a:solidFill>
              </a:rPr>
              <a:t>Hybrid Relightable 3D Gaussian Rendering (sdmay25-40)</a:t>
            </a:r>
            <a:endParaRPr b="1" sz="1800">
              <a:solidFill>
                <a:srgbClr val="EBBA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BBA69"/>
              </a:solidFill>
            </a:endParaRPr>
          </a:p>
        </p:txBody>
      </p:sp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25" y="476850"/>
            <a:ext cx="3030975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404450" y="4205400"/>
            <a:ext cx="68022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BBA69"/>
                </a:solidFill>
              </a:rPr>
              <a:t>Kyle Kohl, Brian Xicon, Ethan Gasner, Luke Broglio, Jackson Vanderheyden</a:t>
            </a:r>
            <a:endParaRPr b="1" sz="1600">
              <a:solidFill>
                <a:srgbClr val="EBBA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EBBA69"/>
                </a:solidFill>
              </a:rPr>
              <a:t>Advisor: Simanta Mitra</a:t>
            </a:r>
            <a:endParaRPr b="1" sz="1600">
              <a:solidFill>
                <a:srgbClr val="EBBA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BBA69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BBA6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9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18" name="Google Shape;318;p36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20" name="Google Shape;3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2148604" y="314792"/>
            <a:ext cx="6124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3D Gaussian Parser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pic>
        <p:nvPicPr>
          <p:cNvPr id="322" name="Google Shape;32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050" y="810600"/>
            <a:ext cx="3771899" cy="376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10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28" name="Google Shape;328;p37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30" name="Google Shape;33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7"/>
          <p:cNvSpPr txBox="1"/>
          <p:nvPr/>
        </p:nvSpPr>
        <p:spPr>
          <a:xfrm>
            <a:off x="2148604" y="314792"/>
            <a:ext cx="6124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3D Gaussian Parser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265" y="829550"/>
            <a:ext cx="3724860" cy="37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11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38" name="Google Shape;338;p38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40" name="Google Shape;34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2148604" y="314792"/>
            <a:ext cx="6124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3D Gaussian Parser Prototype Reflection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342" name="Google Shape;342;p38"/>
          <p:cNvSpPr txBox="1"/>
          <p:nvPr>
            <p:ph idx="4294967295" type="body"/>
          </p:nvPr>
        </p:nvSpPr>
        <p:spPr>
          <a:xfrm>
            <a:off x="2100675" y="1018950"/>
            <a:ext cx="6911700" cy="310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Gave us practice / an example of implementing the equation to determine pixel color from Gaussians</a:t>
            </a:r>
            <a:endParaRPr sz="2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Debugging issues helped practice methods for debugging code on the GPU</a:t>
            </a:r>
            <a:endParaRPr sz="21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Give us a visual we can use  to help explain and demonstrate how 3D Gaussians can be used to determine colors and make images.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9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</a:t>
            </a:r>
            <a:r>
              <a:rPr b="1" lang="en" sz="900">
                <a:solidFill>
                  <a:srgbClr val="C90F2D"/>
                </a:solidFill>
              </a:rPr>
              <a:t>12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48" name="Google Shape;348;p39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9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50" name="Google Shape;35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9"/>
          <p:cNvSpPr txBox="1"/>
          <p:nvPr/>
        </p:nvSpPr>
        <p:spPr>
          <a:xfrm>
            <a:off x="2148604" y="314792"/>
            <a:ext cx="6124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Triangle Mesh Ray Tracer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352" name="Google Shape;352;p39"/>
          <p:cNvSpPr txBox="1"/>
          <p:nvPr>
            <p:ph idx="4294967295" type="body"/>
          </p:nvPr>
        </p:nvSpPr>
        <p:spPr>
          <a:xfrm>
            <a:off x="2100675" y="1018950"/>
            <a:ext cx="6911700" cy="250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purpose of this prototype?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out ray tracer arch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tecture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Integrate rendering solution into Unity’s framework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1" marL="520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triangle meshes and basic materials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353" name="Google Shape;35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0683" y="2571750"/>
            <a:ext cx="7066941" cy="20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13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59" name="Google Shape;359;p40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61" name="Google Shape;3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0"/>
          <p:cNvSpPr txBox="1"/>
          <p:nvPr/>
        </p:nvSpPr>
        <p:spPr>
          <a:xfrm>
            <a:off x="2148604" y="314792"/>
            <a:ext cx="61248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Triangle Mesh Ray Tracer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pic>
        <p:nvPicPr>
          <p:cNvPr id="363" name="Google Shape;3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497" y="1105463"/>
            <a:ext cx="6181004" cy="34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14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69" name="Google Shape;369;p41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71" name="Google Shape;37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1"/>
          <p:cNvSpPr txBox="1"/>
          <p:nvPr/>
        </p:nvSpPr>
        <p:spPr>
          <a:xfrm>
            <a:off x="2148600" y="314800"/>
            <a:ext cx="6995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Triangle Mesh Ray Tracer Prototype Reflection 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373" name="Google Shape;373;p41"/>
          <p:cNvSpPr txBox="1"/>
          <p:nvPr>
            <p:ph idx="4294967295" type="body"/>
          </p:nvPr>
        </p:nvSpPr>
        <p:spPr>
          <a:xfrm>
            <a:off x="2148600" y="1084900"/>
            <a:ext cx="6995400" cy="209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Created a foundation that the hybrid ray tracer will build off of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Learned how to serialized scene data</a:t>
            </a:r>
            <a:endParaRPr sz="2000"/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Developing, debugging, and testing compute shaders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15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79" name="Google Shape;379;p42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2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81" name="Google Shape;3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2"/>
          <p:cNvSpPr txBox="1"/>
          <p:nvPr/>
        </p:nvSpPr>
        <p:spPr>
          <a:xfrm>
            <a:off x="2148600" y="314800"/>
            <a:ext cx="69954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Implications and Next Steps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383" name="Google Shape;383;p42"/>
          <p:cNvSpPr txBox="1"/>
          <p:nvPr>
            <p:ph idx="4294967295" type="body"/>
          </p:nvPr>
        </p:nvSpPr>
        <p:spPr>
          <a:xfrm>
            <a:off x="2148600" y="1084900"/>
            <a:ext cx="6995400" cy="348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Render 3D Gaussians with the ray tracer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Render triangle meshes with physically based lighting calculations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Improve performance with Bounding Volume Hierarchies (BVHs)</a:t>
            </a:r>
            <a:endParaRPr/>
          </a:p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Support composite scenes with 3D Gaussian and triangle mesh models</a:t>
            </a:r>
            <a:endParaRPr/>
          </a:p>
          <a:p>
            <a:pPr indent="0" lvl="0" marL="1778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16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89" name="Google Shape;389;p43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91" name="Google Shape;3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3"/>
          <p:cNvSpPr txBox="1"/>
          <p:nvPr/>
        </p:nvSpPr>
        <p:spPr>
          <a:xfrm>
            <a:off x="2148600" y="314800"/>
            <a:ext cx="69954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Questions?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/>
        </p:nvSpPr>
        <p:spPr>
          <a:xfrm>
            <a:off x="2396904" y="468517"/>
            <a:ext cx="6124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C90F2D"/>
                </a:solidFill>
              </a:rPr>
              <a:t>Project Overview</a:t>
            </a:r>
            <a:endParaRPr b="1" sz="18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2512337" y="1059256"/>
            <a:ext cx="6124800" cy="1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0F2D"/>
              </a:buClr>
              <a:buSzPts val="800"/>
              <a:buChar char="•"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Our project is a novel view synthesis system that uses 3D Gaussian splats with a raytracer that allows for real time dynamic lighting and the incorporation of traditional polygon meshes.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0F2D"/>
              </a:buClr>
              <a:buSzPts val="800"/>
              <a:buChar char="•"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Use a Machine Learning model to extract material properties from videos to allow for dynamic lighting.</a:t>
            </a:r>
            <a:endParaRPr sz="13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90F2D"/>
              </a:buClr>
              <a:buSzPts val="800"/>
              <a:buChar char="•"/>
            </a:pPr>
            <a:r>
              <a:rPr lang="en" sz="13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Create a Unity package consisting of our renderer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7888" y="2802838"/>
            <a:ext cx="6971023" cy="128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1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2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34" name="Google Shape;234;p29"/>
          <p:cNvSpPr txBox="1"/>
          <p:nvPr/>
        </p:nvSpPr>
        <p:spPr>
          <a:xfrm>
            <a:off x="2396904" y="468517"/>
            <a:ext cx="61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Project Overview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>
            <p:ph idx="1" type="subTitle"/>
          </p:nvPr>
        </p:nvSpPr>
        <p:spPr>
          <a:xfrm>
            <a:off x="2396900" y="1091925"/>
            <a:ext cx="3936000" cy="38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250">
                <a:latin typeface="Nunito"/>
                <a:ea typeface="Nunito"/>
                <a:cs typeface="Nunito"/>
                <a:sym typeface="Nunito"/>
              </a:rPr>
              <a:t>Novel View Synthesis</a:t>
            </a:r>
            <a:endParaRPr sz="2250"/>
          </a:p>
        </p:txBody>
      </p:sp>
      <p:sp>
        <p:nvSpPr>
          <p:cNvPr id="239" name="Google Shape;239;p29"/>
          <p:cNvSpPr txBox="1"/>
          <p:nvPr>
            <p:ph idx="4294967295" type="body"/>
          </p:nvPr>
        </p:nvSpPr>
        <p:spPr>
          <a:xfrm>
            <a:off x="2305725" y="1583602"/>
            <a:ext cx="6036600" cy="35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Novel View Synthesis</a:t>
            </a:r>
            <a:r>
              <a:rPr lang="en" sz="1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technique used to generate images from any perspective.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2305725" y="1995715"/>
            <a:ext cx="3098400" cy="159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/>
              <a:t>Tradi</a:t>
            </a:r>
            <a:endParaRPr sz="900"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 u="sng"/>
              <a:t>tional Methods</a:t>
            </a:r>
            <a:r>
              <a:rPr lang="en" sz="1100" u="sng"/>
              <a:t>: </a:t>
            </a:r>
            <a:r>
              <a:rPr lang="en" sz="1100"/>
              <a:t>Includes NeRFS (Neural Radiance Fields) and photogrammetry.</a:t>
            </a:r>
            <a:endParaRPr sz="1100"/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 u="sng"/>
              <a:t>Drawbacks of Traditional Methods</a:t>
            </a:r>
            <a:r>
              <a:rPr lang="en" sz="1100" u="sng"/>
              <a:t>:</a:t>
            </a:r>
            <a:endParaRPr sz="1100" u="sng"/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Expensive.</a:t>
            </a:r>
            <a:endParaRPr sz="900"/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Produce subpar results.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5497625" y="1995699"/>
            <a:ext cx="2807400" cy="151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/>
              <a:t>New Solution</a:t>
            </a:r>
            <a:r>
              <a:rPr lang="en" sz="1100"/>
              <a:t>: 3D Gaussian Splatting.</a:t>
            </a:r>
            <a:endParaRPr sz="1100"/>
          </a:p>
          <a:p>
            <a:pPr indent="-279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Faster than traditional methods.</a:t>
            </a:r>
            <a:endParaRPr sz="800"/>
          </a:p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Provides higher quality renders than NeRFS.</a:t>
            </a:r>
            <a:endParaRPr sz="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00" u="sng"/>
              <a:t>Limitation of 3D Gaussian Splatting</a:t>
            </a:r>
            <a:r>
              <a:rPr lang="en" sz="1100" u="sng"/>
              <a:t>:</a:t>
            </a:r>
            <a:endParaRPr sz="1100" u="sng"/>
          </a:p>
          <a:p>
            <a:pPr indent="-279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Char char="●"/>
            </a:pPr>
            <a:r>
              <a:rPr lang="en" sz="800"/>
              <a:t>Not relightable (lighting is static from the original video).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5497625" y="3753847"/>
            <a:ext cx="2807400" cy="81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 u="sng"/>
              <a:t>Proposed Solution for Limitation</a:t>
            </a:r>
            <a:r>
              <a:rPr lang="en" sz="1100" u="sng"/>
              <a:t>:</a:t>
            </a:r>
            <a:endParaRPr sz="1100" u="sng"/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Use AI to extract the model's lighting and material properties.</a:t>
            </a:r>
            <a:endParaRPr sz="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3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48" name="Google Shape;248;p30"/>
          <p:cNvSpPr txBox="1"/>
          <p:nvPr/>
        </p:nvSpPr>
        <p:spPr>
          <a:xfrm>
            <a:off x="2396904" y="468517"/>
            <a:ext cx="61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Project Overview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0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51" name="Google Shape;2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>
            <p:ph idx="1" type="subTitle"/>
          </p:nvPr>
        </p:nvSpPr>
        <p:spPr>
          <a:xfrm>
            <a:off x="2396900" y="1125200"/>
            <a:ext cx="3936000" cy="38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250">
                <a:latin typeface="Nunito"/>
                <a:ea typeface="Nunito"/>
                <a:cs typeface="Nunito"/>
                <a:sym typeface="Nunito"/>
              </a:rPr>
              <a:t>3D Gaussian</a:t>
            </a:r>
            <a:endParaRPr sz="2250"/>
          </a:p>
        </p:txBody>
      </p:sp>
      <p:sp>
        <p:nvSpPr>
          <p:cNvPr id="253" name="Google Shape;253;p30"/>
          <p:cNvSpPr txBox="1"/>
          <p:nvPr>
            <p:ph idx="4294967295" type="body"/>
          </p:nvPr>
        </p:nvSpPr>
        <p:spPr>
          <a:xfrm>
            <a:off x="2017900" y="2375325"/>
            <a:ext cx="7063200" cy="209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To be able to create models we use 3D Gaussians.</a:t>
            </a:r>
            <a:endParaRPr sz="1640"/>
          </a:p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Think of a 3D Gaussian as a blurry dot in space.</a:t>
            </a:r>
            <a:endParaRPr sz="1640"/>
          </a:p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By combining and reshaping multiple 3D Gaussians we can build 3D objects.</a:t>
            </a:r>
            <a:endParaRPr sz="1640"/>
          </a:p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3D Gaussians can have multiple different variables including position, color, opacity, and covariance.</a:t>
            </a:r>
            <a:endParaRPr sz="1640"/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7400" y="591891"/>
            <a:ext cx="4146600" cy="1450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4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60" name="Google Shape;260;p31"/>
          <p:cNvSpPr txBox="1"/>
          <p:nvPr/>
        </p:nvSpPr>
        <p:spPr>
          <a:xfrm>
            <a:off x="2396904" y="468517"/>
            <a:ext cx="61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Project Overview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>
            <p:ph idx="1" type="subTitle"/>
          </p:nvPr>
        </p:nvSpPr>
        <p:spPr>
          <a:xfrm>
            <a:off x="2396900" y="1125200"/>
            <a:ext cx="3936000" cy="38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250">
                <a:latin typeface="Nunito"/>
                <a:ea typeface="Nunito"/>
                <a:cs typeface="Nunito"/>
                <a:sym typeface="Nunito"/>
              </a:rPr>
              <a:t>Relightability</a:t>
            </a:r>
            <a:endParaRPr sz="2250"/>
          </a:p>
        </p:txBody>
      </p:sp>
      <p:sp>
        <p:nvSpPr>
          <p:cNvPr id="265" name="Google Shape;265;p31"/>
          <p:cNvSpPr txBox="1"/>
          <p:nvPr>
            <p:ph idx="4294967295" type="body"/>
          </p:nvPr>
        </p:nvSpPr>
        <p:spPr>
          <a:xfrm>
            <a:off x="2195250" y="1524000"/>
            <a:ext cx="3657600" cy="20955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Relightability is the technique of removing the original lighting from a model to instead insert our own.</a:t>
            </a:r>
            <a:endParaRPr sz="1640"/>
          </a:p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Allows for us to change the lighting in a few different ways like changing the intensity and position of the lights.</a:t>
            </a:r>
            <a:endParaRPr sz="1640"/>
          </a:p>
          <a:p>
            <a:pPr indent="-332740" lvl="0" marL="45720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1640"/>
              <a:buChar char="●"/>
            </a:pPr>
            <a:r>
              <a:rPr lang="en" sz="1640"/>
              <a:t>The 3D Gaussians are able to be relightable because of the variables of the Gaussians like color, and roughness that act as  material properties.</a:t>
            </a:r>
            <a:endParaRPr sz="1640"/>
          </a:p>
          <a:p>
            <a:pPr indent="0" lvl="0" marL="0" rtl="0" algn="l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40"/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376" y="295388"/>
            <a:ext cx="3076800" cy="2309737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 txBox="1"/>
          <p:nvPr/>
        </p:nvSpPr>
        <p:spPr>
          <a:xfrm>
            <a:off x="5852850" y="2605108"/>
            <a:ext cx="3076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https://nju-3dv.github.io/projects/Relightable3DGaussian/</a:t>
            </a:r>
            <a:r>
              <a:rPr lang="en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5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73" name="Google Shape;273;p32"/>
          <p:cNvSpPr txBox="1"/>
          <p:nvPr/>
        </p:nvSpPr>
        <p:spPr>
          <a:xfrm>
            <a:off x="2396904" y="468517"/>
            <a:ext cx="6124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Project Overview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274" name="Google Shape;274;p32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2"/>
          <p:cNvSpPr txBox="1"/>
          <p:nvPr>
            <p:ph idx="1" type="subTitle"/>
          </p:nvPr>
        </p:nvSpPr>
        <p:spPr>
          <a:xfrm>
            <a:off x="2396900" y="1125200"/>
            <a:ext cx="3936000" cy="383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18"/>
              <a:buNone/>
            </a:pPr>
            <a:r>
              <a:rPr lang="en" sz="2250">
                <a:latin typeface="Nunito"/>
                <a:ea typeface="Nunito"/>
                <a:cs typeface="Nunito"/>
                <a:sym typeface="Nunito"/>
              </a:rPr>
              <a:t>ML Applications</a:t>
            </a:r>
            <a:endParaRPr sz="2250"/>
          </a:p>
        </p:txBody>
      </p:sp>
      <p:sp>
        <p:nvSpPr>
          <p:cNvPr id="278" name="Google Shape;278;p32"/>
          <p:cNvSpPr txBox="1"/>
          <p:nvPr/>
        </p:nvSpPr>
        <p:spPr>
          <a:xfrm>
            <a:off x="2396900" y="1508900"/>
            <a:ext cx="6532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Structure from Motion (SfM) </a:t>
            </a:r>
            <a:endParaRPr sz="16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reconstructs 3D structures from multiple 2D images.</a:t>
            </a: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Gaussian Point Optimizer</a:t>
            </a:r>
            <a:endParaRPr sz="16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position, opacity, covariance, color.</a:t>
            </a:r>
            <a:endParaRPr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Material predictor</a:t>
            </a:r>
            <a:endParaRPr sz="16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400"/>
              <a:buFont typeface="Calibri"/>
              <a:buChar char="○"/>
            </a:pPr>
            <a:r>
              <a:rPr lang="en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reflectivity, roughness, and transparency.</a:t>
            </a:r>
            <a:endParaRPr/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7125" y="69176"/>
            <a:ext cx="3029000" cy="15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6899" y="3232700"/>
            <a:ext cx="2717609" cy="162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 rotWithShape="1">
          <a:blip r:embed="rId6">
            <a:alphaModFix/>
          </a:blip>
          <a:srcRect b="0" l="0" r="0" t="44379"/>
          <a:stretch/>
        </p:blipFill>
        <p:spPr>
          <a:xfrm>
            <a:off x="5900625" y="3232689"/>
            <a:ext cx="3029000" cy="138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6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87" name="Google Shape;287;p33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289" name="Google Shape;2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 txBox="1"/>
          <p:nvPr>
            <p:ph idx="4294967295" type="title"/>
          </p:nvPr>
        </p:nvSpPr>
        <p:spPr>
          <a:xfrm>
            <a:off x="2017898" y="4163700"/>
            <a:ext cx="3506400" cy="403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100">
                <a:solidFill>
                  <a:schemeClr val="dk2"/>
                </a:solidFill>
              </a:rPr>
              <a:t>Source: https://huggingface.co/blog/gaussian-splatting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91" name="Google Shape;29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776" y="1333837"/>
            <a:ext cx="3506499" cy="282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37375"/>
            <a:ext cx="4248817" cy="28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7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298" name="Google Shape;298;p34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00" name="Google Shape;3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 txBox="1"/>
          <p:nvPr/>
        </p:nvSpPr>
        <p:spPr>
          <a:xfrm>
            <a:off x="2148604" y="314792"/>
            <a:ext cx="6124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3D Gaussian Parser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sp>
        <p:nvSpPr>
          <p:cNvPr id="302" name="Google Shape;302;p34"/>
          <p:cNvSpPr txBox="1"/>
          <p:nvPr>
            <p:ph idx="4294967295" type="body"/>
          </p:nvPr>
        </p:nvSpPr>
        <p:spPr>
          <a:xfrm>
            <a:off x="2017900" y="1083900"/>
            <a:ext cx="6995400" cy="4012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20000"/>
          </a:bodyPr>
          <a:lstStyle/>
          <a:p>
            <a:pPr indent="-395922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3400"/>
              <a:t>What is the purpose of this prototype?</a:t>
            </a:r>
            <a:endParaRPr sz="3400"/>
          </a:p>
          <a:p>
            <a:pPr indent="-395922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rPr lang="en" sz="3400"/>
              <a:t>This demo shows what Gaussians look like when rendered as images.</a:t>
            </a:r>
            <a:endParaRPr sz="3400"/>
          </a:p>
          <a:p>
            <a:pPr indent="-395922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t/>
            </a:r>
            <a:endParaRPr sz="3400"/>
          </a:p>
          <a:p>
            <a:pPr indent="-395922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rPr lang="en" sz="3400"/>
              <a:t>Also helps anyone unfamiliar with Gaussian splatting understand what we are doing </a:t>
            </a:r>
            <a:endParaRPr sz="3400"/>
          </a:p>
          <a:p>
            <a:pPr indent="-395922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t/>
            </a:r>
            <a:endParaRPr sz="3400"/>
          </a:p>
          <a:p>
            <a:pPr indent="-395922" lvl="1" marL="914400" rtl="0" algn="l">
              <a:spcBef>
                <a:spcPts val="400"/>
              </a:spcBef>
              <a:spcAft>
                <a:spcPts val="0"/>
              </a:spcAft>
              <a:buSzPct val="100000"/>
              <a:buChar char="○"/>
            </a:pPr>
            <a:r>
              <a:rPr lang="en" sz="3400"/>
              <a:t>The tools used to load and pass along these Gaussians will be used to pass Gaussian data to the Raytracer.</a:t>
            </a:r>
            <a:endParaRPr sz="3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"/>
          <p:cNvSpPr txBox="1"/>
          <p:nvPr/>
        </p:nvSpPr>
        <p:spPr>
          <a:xfrm>
            <a:off x="4026424" y="4573143"/>
            <a:ext cx="4903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90F2D"/>
                </a:solidFill>
              </a:rPr>
              <a:t>Hybrid Relightable 3D Gaussian Raytracer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lang="en" sz="900">
                <a:solidFill>
                  <a:srgbClr val="C90F2D"/>
                </a:solidFill>
              </a:rPr>
              <a:t>8</a:t>
            </a:r>
            <a:r>
              <a:rPr lang="en" sz="9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1400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/>
          </a:p>
        </p:txBody>
      </p:sp>
      <p:sp>
        <p:nvSpPr>
          <p:cNvPr id="308" name="Google Shape;308;p35"/>
          <p:cNvSpPr/>
          <p:nvPr/>
        </p:nvSpPr>
        <p:spPr>
          <a:xfrm>
            <a:off x="-21211" y="-65399"/>
            <a:ext cx="2039100" cy="5274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 txBox="1"/>
          <p:nvPr/>
        </p:nvSpPr>
        <p:spPr>
          <a:xfrm>
            <a:off x="214460" y="4413148"/>
            <a:ext cx="3252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sdmay25-40</a:t>
            </a:r>
            <a:endParaRPr sz="11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">
                <a:solidFill>
                  <a:schemeClr val="lt1"/>
                </a:solidFill>
              </a:rPr>
              <a:t>11/12/24</a:t>
            </a:r>
            <a:endParaRPr sz="1100"/>
          </a:p>
        </p:txBody>
      </p:sp>
      <p:pic>
        <p:nvPicPr>
          <p:cNvPr id="310" name="Google Shape;31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343" y="402617"/>
            <a:ext cx="1645870" cy="81921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 txBox="1"/>
          <p:nvPr/>
        </p:nvSpPr>
        <p:spPr>
          <a:xfrm>
            <a:off x="2148604" y="314792"/>
            <a:ext cx="61248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90F2D"/>
                </a:solidFill>
              </a:rPr>
              <a:t>3D Gaussian Parser Prototype</a:t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90F2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90F2D"/>
              </a:solidFill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874" y="847575"/>
            <a:ext cx="3734248" cy="3725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